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63" r:id="rId4"/>
    <p:sldId id="264" r:id="rId5"/>
    <p:sldId id="273" r:id="rId6"/>
    <p:sldId id="258" r:id="rId7"/>
    <p:sldId id="267" r:id="rId8"/>
    <p:sldId id="260" r:id="rId9"/>
    <p:sldId id="269" r:id="rId10"/>
    <p:sldId id="276" r:id="rId11"/>
    <p:sldId id="303" r:id="rId12"/>
    <p:sldId id="271" r:id="rId13"/>
    <p:sldId id="272" r:id="rId14"/>
    <p:sldId id="274" r:id="rId15"/>
    <p:sldId id="278" r:id="rId16"/>
    <p:sldId id="279" r:id="rId17"/>
    <p:sldId id="280" r:id="rId18"/>
    <p:sldId id="281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9" r:id="rId34"/>
    <p:sldId id="298" r:id="rId35"/>
    <p:sldId id="304" r:id="rId36"/>
    <p:sldId id="300" r:id="rId37"/>
    <p:sldId id="301" r:id="rId38"/>
    <p:sldId id="302" r:id="rId39"/>
  </p:sldIdLst>
  <p:sldSz cx="18288000" cy="10287000"/>
  <p:notesSz cx="6858000" cy="9144000"/>
  <p:embeddedFontLst>
    <p:embeddedFont>
      <p:font typeface="210 OmniGothic 040" panose="020B0600000101010101" charset="-127"/>
      <p:regular r:id="rId40"/>
    </p:embeddedFont>
    <p:embeddedFont>
      <p:font typeface="Pretendard Medium" panose="020B0600000101010101" charset="-127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Pretendard Bold" panose="020B0600000101010101" charset="-127"/>
      <p:bold r:id="rId44"/>
    </p:embeddedFont>
    <p:embeddedFont>
      <p:font typeface="Montserrat Bold" panose="020B0600000101010101" charset="0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 Medium" panose="020B0600000101010101" charset="0"/>
      <p:bold r:id="rId50"/>
    </p:embeddedFont>
    <p:embeddedFont>
      <p:font typeface="Roboto Light" panose="020B0600000101010101" charset="0"/>
      <p:regular r:id="rId51"/>
    </p:embeddedFont>
    <p:embeddedFont>
      <p:font typeface="Bebas" panose="020B0600000101010101"/>
      <p:regular r:id="rId52"/>
    </p:embeddedFont>
    <p:embeddedFont>
      <p:font typeface="Roboto" panose="020B0600000101010101" charset="0"/>
      <p:regular r:id="rId53"/>
    </p:embeddedFont>
    <p:embeddedFont>
      <p:font typeface="Adobe 고딕 Std B" panose="020B0800000000000000" pitchFamily="34" charset="-127"/>
      <p:bold r:id="rId54"/>
    </p:embeddedFont>
    <p:embeddedFont>
      <p:font typeface="210 OmniGothic 050" panose="020B0600000101010101" charset="-127"/>
      <p:regular r:id="rId55"/>
    </p:embeddedFont>
    <p:embeddedFont>
      <p:font typeface="Pretendard Regular" panose="020B0600000101010101" charset="-127"/>
      <p:regular r:id="rId56"/>
    </p:embeddedFont>
    <p:embeddedFont>
      <p:font typeface="210 OmniGothic 030" panose="020B0600000101010101" charset="-127"/>
      <p:regular r:id="rId57"/>
    </p:embeddedFont>
    <p:embeddedFont>
      <p:font typeface="Cambria" panose="02040503050406030204" pitchFamily="18" charset="0"/>
      <p:regular r:id="rId58"/>
      <p:bold r:id="rId59"/>
      <p:italic r:id="rId60"/>
      <p:boldItalic r:id="rId61"/>
    </p:embeddedFont>
    <p:embeddedFont>
      <p:font typeface="Pretendard SemiBold" panose="020B0600000101010101" charset="-127"/>
      <p:bold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048CCA-355F-48BA-94B8-B531EEB5A4C3}">
          <p14:sldIdLst>
            <p14:sldId id="256"/>
            <p14:sldId id="270"/>
            <p14:sldId id="263"/>
            <p14:sldId id="264"/>
            <p14:sldId id="273"/>
            <p14:sldId id="258"/>
            <p14:sldId id="267"/>
            <p14:sldId id="260"/>
            <p14:sldId id="269"/>
            <p14:sldId id="276"/>
            <p14:sldId id="303"/>
            <p14:sldId id="271"/>
            <p14:sldId id="272"/>
            <p14:sldId id="274"/>
            <p14:sldId id="278"/>
            <p14:sldId id="279"/>
            <p14:sldId id="280"/>
            <p14:sldId id="281"/>
            <p14:sldId id="284"/>
          </p14:sldIdLst>
        </p14:section>
        <p14:section name="코드설명" id="{7B4417AC-011A-4E14-9083-C8F3524FE599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298"/>
          </p14:sldIdLst>
        </p14:section>
        <p14:section name="코드 수정한 부분" id="{1D29B5EA-DFA4-4C02-9F81-5D08E33242E6}">
          <p14:sldIdLst>
            <p14:sldId id="304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83E"/>
    <a:srgbClr val="E2D4D4"/>
    <a:srgbClr val="F1EDE5"/>
    <a:srgbClr val="A92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8" autoAdjust="0"/>
    <p:restoredTop sz="94622" autoAdjust="0"/>
  </p:normalViewPr>
  <p:slideViewPr>
    <p:cSldViewPr>
      <p:cViewPr varScale="1">
        <p:scale>
          <a:sx n="77" d="100"/>
          <a:sy n="77" d="100"/>
        </p:scale>
        <p:origin x="69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oleObject" Target="../embeddings/oleObject1.bin"/><Relationship Id="rId3" Type="http://schemas.openxmlformats.org/officeDocument/2006/relationships/image" Target="../media/image48.png"/><Relationship Id="rId21" Type="http://schemas.openxmlformats.org/officeDocument/2006/relationships/image" Target="../media/image53.wm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png"/><Relationship Id="rId20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52.wmf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1.png"/><Relationship Id="rId7" Type="http://schemas.openxmlformats.org/officeDocument/2006/relationships/image" Target="../media/image12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27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           </a:t>
            </a:r>
            <a:r>
              <a:rPr lang="en-US" altLang="ko-KR" sz="11800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ART     of      Reservation </a:t>
            </a:r>
            <a:r>
              <a:rPr lang="en-US" sz="11800" b="0" i="0" u="none" strike="noStrike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 dirty="0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2025.01.17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en-US" altLang="ko-KR" sz="1500" dirty="0" smtClean="0">
                <a:solidFill>
                  <a:srgbClr val="454545"/>
                </a:solidFill>
                <a:ea typeface="210 OmniGothic 030"/>
              </a:rPr>
              <a:t>~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4050" y="484706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050" y="891106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03-2 . 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/>
                <a:ea typeface="Adobe 고딕 Std B"/>
              </a:rPr>
              <a:t>자료흐름도</a:t>
            </a:r>
            <a:r>
              <a:rPr lang="en-US" altLang="ko-KR" sz="2000" dirty="0">
                <a:solidFill>
                  <a:srgbClr val="A92C0C"/>
                </a:solidFill>
                <a:latin typeface="Adobe 고딕 Std B"/>
                <a:ea typeface="Adobe 고딕 Std B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 dirty="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/>
              </a:rPr>
              <a:t>예약 및 결제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사용자는 계정 생성 후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사용자는 원하는 레스토랑을 검색하고 예약을 생성합니다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생성된 예약에 대해 결제를 진행합니다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결제가 완료되면 알림 메시지가 사용자에게 발송됩니다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sz="2000" b="1" kern="0" dirty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/>
              </a:rPr>
              <a:t>관리자 유지보수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관리자는 관리자 계정으로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레스토랑 및 예약 데이터를 확인 및 수정합니다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사용자 불만 및 요청을 처리합니다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19179" y="2047020"/>
            <a:ext cx="8763000" cy="535475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800" b="1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6208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TextBox 21"/>
          <p:cNvSpPr txBox="1"/>
          <p:nvPr/>
        </p:nvSpPr>
        <p:spPr>
          <a:xfrm flipH="1">
            <a:off x="0" y="3883810"/>
            <a:ext cx="18288000" cy="718145"/>
          </a:xfrm>
          <a:prstGeom prst="rect">
            <a:avLst/>
          </a:prstGeom>
          <a:solidFill>
            <a:srgbClr val="7A983E">
              <a:alpha val="47000"/>
            </a:srgb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										      Backend   Tech  stack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3" name="TextBox 21"/>
          <p:cNvSpPr txBox="1"/>
          <p:nvPr/>
        </p:nvSpPr>
        <p:spPr>
          <a:xfrm flipH="1">
            <a:off x="2057400" y="6230422"/>
            <a:ext cx="16230600" cy="71814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		Frontend   </a:t>
            </a:r>
            <a:r>
              <a:rPr lang="en-US" altLang="ko-KR" sz="24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Tech  stack</a:t>
            </a:r>
            <a:endParaRPr lang="en-US" altLang="ko-KR" sz="4444" b="1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510" t="11562" r="1860" b="4753"/>
          <a:stretch/>
        </p:blipFill>
        <p:spPr>
          <a:xfrm>
            <a:off x="12052815" y="6057330"/>
            <a:ext cx="5341286" cy="533400"/>
          </a:xfrm>
          <a:prstGeom prst="rect">
            <a:avLst/>
          </a:prstGeom>
        </p:spPr>
      </p:pic>
      <p:pic>
        <p:nvPicPr>
          <p:cNvPr id="2055" name="Picture 7" descr="Apache Tiles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08" y="3507128"/>
            <a:ext cx="1907192" cy="4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The Apache Software Found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04" y="1779345"/>
            <a:ext cx="2479046" cy="101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maven.apache.org/images/maven-logo-black-on-wh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49" y="3486685"/>
            <a:ext cx="2054336" cy="51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690243" y="3442982"/>
            <a:ext cx="1608618" cy="522121"/>
            <a:chOff x="15716742" y="3425570"/>
            <a:chExt cx="2179967" cy="676160"/>
          </a:xfrm>
        </p:grpSpPr>
        <p:pic>
          <p:nvPicPr>
            <p:cNvPr id="2061" name="Picture 13" descr="Tomcat Hom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5483" y="3473259"/>
              <a:ext cx="881226" cy="62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15716742" y="3425570"/>
              <a:ext cx="13581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000000"/>
                  </a:solidFill>
                  <a:latin typeface="Open Sans"/>
                </a:rPr>
                <a:t>Apache Tomcat</a:t>
              </a:r>
              <a:r>
                <a:rPr lang="en-US" altLang="ko-KR" b="1" baseline="30000" dirty="0">
                  <a:solidFill>
                    <a:srgbClr val="000000"/>
                  </a:solidFill>
                  <a:latin typeface="Open Sans"/>
                </a:rPr>
                <a:t>®</a:t>
              </a:r>
              <a:endParaRPr lang="en-US" altLang="ko-KR" b="1" i="0" dirty="0">
                <a:solidFill>
                  <a:srgbClr val="000000"/>
                </a:solidFill>
                <a:effectLst/>
                <a:latin typeface="Open Sans"/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H="1">
            <a:off x="2420686" y="3110454"/>
            <a:ext cx="156507" cy="291724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749783" y="3028592"/>
            <a:ext cx="226852" cy="28911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097542" y="3166150"/>
            <a:ext cx="31447" cy="30664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t="6173" b="4740"/>
          <a:stretch/>
        </p:blipFill>
        <p:spPr>
          <a:xfrm>
            <a:off x="12713048" y="2887645"/>
            <a:ext cx="1990721" cy="990600"/>
          </a:xfrm>
          <a:prstGeom prst="rect">
            <a:avLst/>
          </a:prstGeom>
        </p:spPr>
      </p:pic>
      <p:pic>
        <p:nvPicPr>
          <p:cNvPr id="2067" name="Picture 19" descr="The MyBatis Blo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481" y="3233007"/>
            <a:ext cx="2702672" cy="6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UI 디자인 툴의 최종판 피그마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280" y="8535224"/>
            <a:ext cx="20574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What is GitHub.. GitHub is a platform for online… | by Sameer Hussain |  Mediu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820" y="8555599"/>
            <a:ext cx="2707528" cy="10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윈도우 Git 설치 - git | UsingU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402" y="8459707"/>
            <a:ext cx="2192363" cy="12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s://www.apache.org/foundation/images/aws-platinum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31" y="8738780"/>
            <a:ext cx="2137139" cy="95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우분투 리눅스] apt-get 느릴 때 카카오 서버 추가하기 : 네이버 블로그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61" y="8517992"/>
            <a:ext cx="1907421" cy="134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6"/>
          <a:srcRect l="5810" t="12121" r="5778" b="20985"/>
          <a:stretch/>
        </p:blipFill>
        <p:spPr>
          <a:xfrm>
            <a:off x="9995415" y="6065134"/>
            <a:ext cx="2057400" cy="5255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0747" y="6033096"/>
            <a:ext cx="1734668" cy="557633"/>
          </a:xfrm>
          <a:prstGeom prst="rect">
            <a:avLst/>
          </a:prstGeom>
        </p:spPr>
      </p:pic>
      <p:grpSp>
        <p:nvGrpSpPr>
          <p:cNvPr id="2050" name="그룹 2049"/>
          <p:cNvGrpSpPr/>
          <p:nvPr/>
        </p:nvGrpSpPr>
        <p:grpSpPr>
          <a:xfrm>
            <a:off x="8036155" y="1611096"/>
            <a:ext cx="3792068" cy="2267149"/>
            <a:chOff x="8036155" y="1611096"/>
            <a:chExt cx="3792068" cy="2267149"/>
          </a:xfrm>
        </p:grpSpPr>
        <p:grpSp>
          <p:nvGrpSpPr>
            <p:cNvPr id="27" name="그룹 26"/>
            <p:cNvGrpSpPr/>
            <p:nvPr/>
          </p:nvGrpSpPr>
          <p:grpSpPr>
            <a:xfrm>
              <a:off x="8036155" y="1961653"/>
              <a:ext cx="3792068" cy="1916592"/>
              <a:chOff x="8238020" y="1495127"/>
              <a:chExt cx="4031836" cy="2037777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8238020" y="1495127"/>
                <a:ext cx="4031836" cy="993183"/>
                <a:chOff x="8611508" y="1937664"/>
                <a:chExt cx="4536551" cy="1177925"/>
              </a:xfrm>
            </p:grpSpPr>
            <p:graphicFrame>
              <p:nvGraphicFramePr>
                <p:cNvPr id="3" name="개체 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46832982"/>
                    </p:ext>
                  </p:extLst>
                </p:nvPr>
              </p:nvGraphicFramePr>
              <p:xfrm>
                <a:off x="8611508" y="1937664"/>
                <a:ext cx="1177926" cy="11779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14" name="Image" r:id="rId18" imgW="2488680" imgH="2488680" progId="Photoshop.Image.19">
                        <p:embed/>
                      </p:oleObj>
                    </mc:Choice>
                    <mc:Fallback>
                      <p:oleObj name="Image" r:id="rId18" imgW="2488680" imgH="2488680" progId="Photoshop.Image.19">
                        <p:embed/>
                        <p:pic>
                          <p:nvPicPr>
                            <p:cNvPr id="35" name="개체 34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611508" y="1937664"/>
                              <a:ext cx="1177926" cy="1177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" name="개체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89546460"/>
                    </p:ext>
                  </p:extLst>
                </p:nvPr>
              </p:nvGraphicFramePr>
              <p:xfrm>
                <a:off x="10238964" y="2016871"/>
                <a:ext cx="2909095" cy="99213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15" name="Image" r:id="rId20" imgW="6107760" imgH="2082240" progId="Photoshop.Image.19">
                        <p:embed/>
                      </p:oleObj>
                    </mc:Choice>
                    <mc:Fallback>
                      <p:oleObj name="Image" r:id="rId20" imgW="6107760" imgH="2082240" progId="Photoshop.Image.19">
                        <p:embed/>
                        <p:pic>
                          <p:nvPicPr>
                            <p:cNvPr id="40" name="개체 39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238964" y="2016871"/>
                              <a:ext cx="2909095" cy="99213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22"/>
              <a:srcRect l="3761" t="13725" r="2252" b="17318"/>
              <a:stretch/>
            </p:blipFill>
            <p:spPr>
              <a:xfrm>
                <a:off x="8660292" y="3046795"/>
                <a:ext cx="3321738" cy="486109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8972518" y="1611096"/>
              <a:ext cx="735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75000"/>
                    </a:schemeClr>
                  </a:solidFill>
                </a:rPr>
                <a:t>STS 3</a:t>
              </a:r>
              <a:r>
                <a:rPr lang="en-US" altLang="ko-KR" dirty="0" smtClean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4366819" y="7897169"/>
            <a:ext cx="250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</a:rPr>
              <a:t>Deployment Stack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255652" y="7897169"/>
            <a:ext cx="2634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</a:rPr>
              <a:t>Collaboration Tools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1" name="TextBox 14"/>
          <p:cNvSpPr txBox="1"/>
          <p:nvPr/>
        </p:nvSpPr>
        <p:spPr>
          <a:xfrm>
            <a:off x="805543" y="43815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82" name="TextBox 15"/>
          <p:cNvSpPr txBox="1"/>
          <p:nvPr/>
        </p:nvSpPr>
        <p:spPr>
          <a:xfrm>
            <a:off x="805543" y="844550"/>
            <a:ext cx="2013857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03-3 . 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기술 스택</a:t>
            </a:r>
            <a:endParaRPr lang="en-US" altLang="ko-KR" sz="2000" dirty="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83" name="TextBox 16"/>
          <p:cNvSpPr txBox="1"/>
          <p:nvPr/>
        </p:nvSpPr>
        <p:spPr>
          <a:xfrm>
            <a:off x="14465178" y="43815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84" name="TextBox 17"/>
          <p:cNvSpPr txBox="1"/>
          <p:nvPr/>
        </p:nvSpPr>
        <p:spPr>
          <a:xfrm>
            <a:off x="8243220" y="457164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  <p:extLst>
      <p:ext uri="{BB962C8B-B14F-4D97-AF65-F5344CB8AC3E}">
        <p14:creationId xmlns:p14="http://schemas.microsoft.com/office/powerpoint/2010/main" val="286115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01" y="1956844"/>
            <a:ext cx="4456788" cy="487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78" y="2044700"/>
            <a:ext cx="3340608" cy="4876800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663322"/>
            <a:ext cx="5232400" cy="3870907"/>
          </a:xfrm>
          <a:prstGeom prst="rect">
            <a:avLst/>
          </a:prstGeom>
        </p:spPr>
      </p:pic>
      <p:sp>
        <p:nvSpPr>
          <p:cNvPr id="20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210 OmniGothic 050"/>
              </a:rPr>
              <a:t>기본 프레임 데이터</a:t>
            </a:r>
            <a:endParaRPr lang="ko-KR" altLang="ko-KR" sz="28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8938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11" y="2189930"/>
            <a:ext cx="7159975" cy="48877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11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3124200" y="8724900"/>
            <a:ext cx="1226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1, 2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차적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회의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후 홈페이지 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위주로 우선적인 프레임 작업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04" y="2171700"/>
            <a:ext cx="3824974" cy="2144560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396" y="2196858"/>
            <a:ext cx="4220704" cy="51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79" y="1741786"/>
            <a:ext cx="13810641" cy="63970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2895600" y="8724900"/>
            <a:ext cx="1242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최종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기능의 다양성을 위해 다양한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버튼 구현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및 메뉴와 이펙트를 생각해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재 작업함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1373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05.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ER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9288" y="2324099"/>
            <a:ext cx="6600081" cy="3821165"/>
          </a:xfrm>
          <a:prstGeom prst="rect">
            <a:avLst/>
          </a:prstGeom>
        </p:spPr>
      </p:pic>
      <p:pic>
        <p:nvPicPr>
          <p:cNvPr id="31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5200" y="4385686"/>
            <a:ext cx="9817100" cy="5206037"/>
          </a:xfrm>
          <a:prstGeom prst="rect">
            <a:avLst/>
          </a:prstGeom>
        </p:spPr>
      </p:pic>
      <p:sp>
        <p:nvSpPr>
          <p:cNvPr id="32" name="직사각형 9"/>
          <p:cNvSpPr/>
          <p:nvPr/>
        </p:nvSpPr>
        <p:spPr>
          <a:xfrm>
            <a:off x="7772400" y="3238500"/>
            <a:ext cx="4722814" cy="1061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 dirty="0">
                <a:solidFill>
                  <a:srgbClr val="000000"/>
                </a:solidFill>
                <a:latin typeface="Cambria"/>
                <a:ea typeface="맑은 고딕"/>
              </a:rPr>
              <a:t>1</a:t>
            </a:r>
            <a:r>
              <a:rPr lang="ko-KR" altLang="en-US" sz="1440" kern="0" dirty="0">
                <a:solidFill>
                  <a:srgbClr val="000000"/>
                </a:solidFill>
                <a:latin typeface="Cambria"/>
                <a:ea typeface="맑은 고딕"/>
              </a:rPr>
              <a:t>차 작업  </a:t>
            </a: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endParaRPr lang="en-US" altLang="ko-KR" sz="1440" kern="0" dirty="0">
              <a:solidFill>
                <a:srgbClr val="000000"/>
              </a:solidFill>
              <a:latin typeface="Cambria"/>
              <a:ea typeface="맑은 고딕"/>
            </a:endParaRP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 dirty="0" smtClean="0">
                <a:solidFill>
                  <a:srgbClr val="000000"/>
                </a:solidFill>
                <a:latin typeface="Cambria"/>
                <a:ea typeface="맑은 고딕"/>
              </a:rPr>
              <a:t>      		           2</a:t>
            </a:r>
            <a:r>
              <a:rPr lang="ko-KR" altLang="en-US" sz="1440" kern="0" dirty="0">
                <a:solidFill>
                  <a:srgbClr val="000000"/>
                </a:solidFill>
                <a:latin typeface="Cambria"/>
                <a:ea typeface="맑은 고딕"/>
              </a:rPr>
              <a:t>차 작업</a:t>
            </a:r>
            <a:endParaRPr lang="en-US" altLang="ko-KR" sz="1440" kern="0" dirty="0">
              <a:solidFill>
                <a:srgbClr val="000000"/>
              </a:solidFill>
              <a:latin typeface="Cambria"/>
              <a:ea typeface="맑은 고딕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791575" y="4051458"/>
            <a:ext cx="438150" cy="80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                                                  1.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(Entity)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및 속성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(Attribute)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Users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email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phone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gender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Restaurants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location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cuisine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contact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Reservations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Restaurants)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reservation_date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endParaRPr lang="en-US" altLang="ko-KR" kern="0">
              <a:solidFill>
                <a:srgbClr val="000000"/>
              </a:solidFill>
              <a:latin typeface="Cambria"/>
              <a:ea typeface="한컴바탕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Payments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amount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payment_date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Notifications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notification_id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message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created_at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Admins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admin_id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</p:txBody>
      </p:sp>
    </p:spTree>
    <p:extLst>
      <p:ext uri="{BB962C8B-B14F-4D97-AF65-F5344CB8AC3E}">
        <p14:creationId xmlns:p14="http://schemas.microsoft.com/office/powerpoint/2010/main" val="22763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-15240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9970" y="1943100"/>
            <a:ext cx="10991077" cy="64150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2.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 간의 관계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(Relationship)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endParaRPr lang="en-US" altLang="ko-KR" sz="2400" b="1" kern="0">
              <a:solidFill>
                <a:srgbClr val="4F81BD"/>
              </a:solidFill>
              <a:latin typeface="Calibri"/>
            </a:endParaRP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개의 예약을 할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레스토랑은 여러 예약을 가질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Payments: 1:1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예약에 대해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결제만 가능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Notifications: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알림을 받을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  <a:endParaRPr lang="ko-KR" altLang="en-US" kern="0">
              <a:solidFill>
                <a:srgbClr val="000000"/>
              </a:solidFill>
              <a:latin typeface="Cambria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3432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06-1.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로그인 사용자   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1887" y="1909354"/>
            <a:ext cx="10956925" cy="72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07.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요구 사항 명세서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 spc="10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홈페이지 최 상단 슬라이딩 베너와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카테고리 위치 고정 후 비동기 방식 리스트 셋업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en-US" altLang="ko-KR" sz="2000" b="1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나의 예약 보기 페이지</a:t>
            </a:r>
          </a:p>
          <a:p>
            <a:pPr lvl="0" algn="ctr">
              <a:lnSpc>
                <a:spcPct val="124499"/>
              </a:lnSpc>
              <a:defRPr/>
            </a:pP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  <p:extLst>
      <p:ext uri="{BB962C8B-B14F-4D97-AF65-F5344CB8AC3E}">
        <p14:creationId xmlns:p14="http://schemas.microsoft.com/office/powerpoint/2010/main" val="32968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2730500"/>
            <a:ext cx="414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4732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27432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4597400"/>
            <a:ext cx="5588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8356600"/>
            <a:ext cx="5588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48900" y="28702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200" y="1816100"/>
            <a:ext cx="289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dirty="0" smtClean="0">
                <a:solidFill>
                  <a:srgbClr val="252525"/>
                </a:solidFill>
                <a:latin typeface="Bebas"/>
              </a:rPr>
              <a:t>Contents</a:t>
            </a:r>
          </a:p>
          <a:p>
            <a:pPr lvl="0" algn="l">
              <a:lnSpc>
                <a:spcPct val="99600"/>
              </a:lnSpc>
            </a:pPr>
            <a:endParaRPr lang="en-US" sz="50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63650" y="281305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i="0" u="none" strike="noStrike" dirty="0" smtClean="0">
                <a:solidFill>
                  <a:srgbClr val="252525"/>
                </a:solidFill>
                <a:ea typeface="Pretendard SemiBold"/>
              </a:rPr>
              <a:t>프로젝트 팀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소개</a:t>
            </a:r>
            <a:endParaRPr lang="en-US" altLang="ko-KR" sz="3200" b="1" dirty="0" smtClean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928600" y="3429190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프로젝트 타임라인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73000" y="7212589"/>
            <a:ext cx="4699000" cy="2860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사용자와 관리자 기반의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작성</a:t>
            </a:r>
            <a:endParaRPr lang="en-US" altLang="ko-KR" sz="2000" dirty="0">
              <a:solidFill>
                <a:srgbClr val="252525"/>
              </a:solidFill>
              <a:ea typeface="Pretendard SemiBold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자료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</a:t>
            </a: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(DFD)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60500" y="7569200"/>
            <a:ext cx="3009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2200" y="9232900"/>
            <a:ext cx="3848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328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AOR </a:t>
            </a: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74300" y="47244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0" y="8483600"/>
            <a:ext cx="431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04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3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0" y="2997200"/>
            <a:ext cx="2692400" cy="25400"/>
          </a:xfrm>
          <a:prstGeom prst="rect">
            <a:avLst/>
          </a:prstGeom>
        </p:spPr>
      </p:pic>
      <p:sp>
        <p:nvSpPr>
          <p:cNvPr id="37" name="TextBox 20"/>
          <p:cNvSpPr txBox="1"/>
          <p:nvPr/>
        </p:nvSpPr>
        <p:spPr>
          <a:xfrm>
            <a:off x="14020800" y="4605506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252525"/>
                </a:solidFill>
                <a:ea typeface="Pretendard SemiBold"/>
              </a:rPr>
              <a:t>알고리즘 설계</a:t>
            </a:r>
            <a:endParaRPr lang="ko-KR" sz="320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3658850" y="6418839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SWOT</a:t>
            </a:r>
            <a:r>
              <a:rPr lang="ko-KR" altLang="en-US" sz="3200" b="1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분석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14039850" y="548883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유스케이스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다이어그램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2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6655882"/>
            <a:ext cx="2908300" cy="25400"/>
          </a:xfrm>
          <a:prstGeom prst="rect">
            <a:avLst/>
          </a:prstGeom>
        </p:spPr>
      </p:pic>
      <p:pic>
        <p:nvPicPr>
          <p:cNvPr id="4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50" y="6374389"/>
            <a:ext cx="558800" cy="558800"/>
          </a:xfrm>
          <a:prstGeom prst="rect">
            <a:avLst/>
          </a:prstGeom>
        </p:spPr>
      </p:pic>
      <p:sp>
        <p:nvSpPr>
          <p:cNvPr id="44" name="TextBox 29"/>
          <p:cNvSpPr txBox="1"/>
          <p:nvPr/>
        </p:nvSpPr>
        <p:spPr>
          <a:xfrm>
            <a:off x="10274300" y="6490782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03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13716000" y="83820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UI / UX 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3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902200"/>
            <a:ext cx="2908300" cy="25400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8636000"/>
            <a:ext cx="2908300" cy="25400"/>
          </a:xfrm>
          <a:prstGeom prst="rect">
            <a:avLst/>
          </a:prstGeom>
        </p:spPr>
      </p:pic>
      <p:sp>
        <p:nvSpPr>
          <p:cNvPr id="48" name="TextBox 21"/>
          <p:cNvSpPr txBox="1"/>
          <p:nvPr/>
        </p:nvSpPr>
        <p:spPr>
          <a:xfrm>
            <a:off x="12950782" y="3863638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시장 조사 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벤치 </a:t>
            </a: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마킹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9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52400" y="-114300"/>
            <a:ext cx="18592800" cy="105918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676" y="800100"/>
            <a:ext cx="10594427" cy="4800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4305300"/>
            <a:ext cx="9753600" cy="4765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3400" y="2476500"/>
            <a:ext cx="42672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메인 </a:t>
            </a:r>
            <a:r>
              <a:rPr lang="en-US" altLang="ko-KR"/>
              <a:t>home </a:t>
            </a:r>
            <a:r>
              <a:rPr lang="ko-KR" altLang="en-US"/>
              <a:t>하단에 보면 </a:t>
            </a:r>
            <a:r>
              <a:rPr lang="en-US" altLang="ko-KR" b="1"/>
              <a:t>API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 b="1"/>
              <a:t>활용</a:t>
            </a:r>
            <a:r>
              <a:rPr lang="ko-KR" altLang="en-US"/>
              <a:t>하여  구글지도를 나타나게 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필터와 함께 </a:t>
            </a:r>
            <a:r>
              <a:rPr lang="ko-KR" altLang="en-US" b="1"/>
              <a:t>맛집 예약 검색 기능</a:t>
            </a:r>
            <a:r>
              <a:rPr lang="ko-KR" altLang="en-US"/>
              <a:t>을 </a:t>
            </a:r>
          </a:p>
          <a:p>
            <a:pPr>
              <a:defRPr/>
            </a:pPr>
            <a:r>
              <a:rPr lang="ko-KR" altLang="en-US"/>
              <a:t> 바로 사용할 수 있도록 배치 되어있다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4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7265" y="606252"/>
            <a:ext cx="9538535" cy="4537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340" t="1990" r="5390" b="3840"/>
          <a:stretch>
            <a:fillRect/>
          </a:stretch>
        </p:blipFill>
        <p:spPr>
          <a:xfrm>
            <a:off x="1295400" y="2247900"/>
            <a:ext cx="5105399" cy="746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8200" y="2781300"/>
            <a:ext cx="4267200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회원가입을 해보겠다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회원가입시 중복확인이 가능하며 </a:t>
            </a:r>
          </a:p>
          <a:p>
            <a:pPr>
              <a:defRPr/>
            </a:pPr>
            <a:r>
              <a:rPr lang="ko-KR" altLang="en-US"/>
              <a:t>이메일을 사용가능하면 모달창과 함께 사용가능한 이메일이 뜬다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06400" y="5448300"/>
            <a:ext cx="4261858" cy="14817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44383" y="6438899"/>
            <a:ext cx="5248218" cy="2057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23498" y="5981700"/>
            <a:ext cx="4441004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7600" y="4627175"/>
            <a:ext cx="3947168" cy="10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400" y="860965"/>
            <a:ext cx="6256313" cy="85650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1800" y="1173480"/>
            <a:ext cx="6172200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admin </a:t>
            </a:r>
            <a:r>
              <a:rPr lang="ko-KR" altLang="en-US"/>
              <a:t>계정을 관리하는 </a:t>
            </a:r>
            <a:r>
              <a:rPr lang="en-US" altLang="ko-KR" b="1"/>
              <a:t>session</a:t>
            </a:r>
            <a:r>
              <a:rPr lang="en-US" altLang="ko-KR"/>
              <a:t> 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만들다가 </a:t>
            </a:r>
          </a:p>
          <a:p>
            <a:pPr>
              <a:defRPr/>
            </a:pPr>
            <a:r>
              <a:rPr lang="ko-KR" altLang="en-US"/>
              <a:t>사용의 </a:t>
            </a:r>
            <a:r>
              <a:rPr lang="ko-KR" altLang="en-US" b="1"/>
              <a:t>편리성</a:t>
            </a:r>
            <a:r>
              <a:rPr lang="ko-KR" altLang="en-US"/>
              <a:t>을 위해 </a:t>
            </a:r>
            <a:r>
              <a:rPr lang="en-US" altLang="ko-KR"/>
              <a:t>manager</a:t>
            </a:r>
            <a:r>
              <a:rPr lang="ko-KR" altLang="en-US"/>
              <a:t>계정처럼 관리자로 회원가입하여 사용하는 시스템을 생각해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 b="1"/>
              <a:t>맛집 관리 사장님으로 가입시 체크해 주세요 </a:t>
            </a:r>
            <a:r>
              <a:rPr lang="en-US" altLang="ko-KR" b="1"/>
              <a:t>:)</a:t>
            </a:r>
            <a:endParaRPr lang="en-US" altLang="ko-KR"/>
          </a:p>
          <a:p>
            <a:pPr>
              <a:defRPr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 체크 한 후 가입하면 </a:t>
            </a:r>
            <a:r>
              <a:rPr lang="en-US" altLang="ko-KR"/>
              <a:t>Admin </a:t>
            </a:r>
            <a:r>
              <a:rPr lang="ko-KR" altLang="en-US"/>
              <a:t>계정으로 가입이 된다</a:t>
            </a:r>
            <a:r>
              <a:rPr lang="en-US" altLang="ko-KR"/>
              <a:t>..!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manager</a:t>
            </a:r>
            <a:r>
              <a:rPr lang="ko-KR" altLang="en-US"/>
              <a:t>계정을 따로 만들지않는다면 전체 관리에 영향을 줄 수 있어서 해당 체크리스트를 수정해야 할지 고민해 봐야겠다</a:t>
            </a:r>
            <a:r>
              <a:rPr lang="en-US" altLang="ko-KR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2400" y="7429500"/>
            <a:ext cx="4267200" cy="173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또 스크롤을 내려서  나이 까지 기입하기엔 </a:t>
            </a:r>
            <a:r>
              <a:rPr lang="en-US" altLang="ko-KR"/>
              <a:t>..</a:t>
            </a:r>
            <a:r>
              <a:rPr lang="ko-KR" altLang="en-US"/>
              <a:t> 이미 나이가 너무 많이 </a:t>
            </a:r>
          </a:p>
          <a:p>
            <a:pPr>
              <a:defRPr/>
            </a:pPr>
            <a:r>
              <a:rPr lang="ko-KR" altLang="en-US"/>
              <a:t>먹었다</a:t>
            </a:r>
            <a:r>
              <a:rPr lang="en-US" altLang="ko-KR"/>
              <a:t>..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불편함을 확실히 느끼고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직접 연도를 기입 할 수도 있도록 수정하였다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: )</a:t>
            </a:r>
          </a:p>
        </p:txBody>
      </p:sp>
      <p:cxnSp>
        <p:nvCxnSpPr>
          <p:cNvPr id="6" name="구부러진 연결선 5"/>
          <p:cNvCxnSpPr/>
          <p:nvPr/>
        </p:nvCxnSpPr>
        <p:spPr>
          <a:xfrm rot="5400000" flipH="1" flipV="1">
            <a:off x="5214011" y="6699911"/>
            <a:ext cx="1082136" cy="3272643"/>
          </a:xfrm>
          <a:prstGeom prst="curvedConnector4">
            <a:avLst>
              <a:gd name="adj1" fmla="val -12465"/>
              <a:gd name="adj2" fmla="val 584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/>
          <p:nvPr/>
        </p:nvCxnSpPr>
        <p:spPr>
          <a:xfrm>
            <a:off x="6934200" y="2324100"/>
            <a:ext cx="335280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53262" y="5143500"/>
            <a:ext cx="10777538" cy="4705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		</a:t>
            </a:r>
            <a:r>
              <a:rPr lang="en-US" altLang="ko-KR" sz="1500"/>
              <a:t>			// 나이를 직접 입력하면 생년월일 자동 계산</a:t>
            </a:r>
          </a:p>
          <a:p>
            <a:pPr>
              <a:defRPr/>
            </a:pPr>
            <a:r>
              <a:rPr lang="en-US" altLang="ko-KR" sz="1500"/>
              <a:t>					    ageInput.addEventListener('input', function() {</a:t>
            </a:r>
          </a:p>
          <a:p>
            <a:pPr>
              <a:defRPr/>
            </a:pPr>
            <a:r>
              <a:rPr lang="en-US" altLang="ko-KR" sz="1500"/>
              <a:t>					        const ageValue = parseInt(this.value, 10);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if (!isNaN(ageValue) &amp;&amp; ageValue &gt;= 0 &amp;&amp; ageValue &lt;= 200) {</a:t>
            </a:r>
          </a:p>
          <a:p>
            <a:pPr>
              <a:defRPr/>
            </a:pPr>
            <a:r>
              <a:rPr lang="en-US" altLang="ko-KR" sz="1500"/>
              <a:t>					            const today = new Date();</a:t>
            </a:r>
          </a:p>
          <a:p>
            <a:pPr>
              <a:defRPr/>
            </a:pPr>
            <a:r>
              <a:rPr lang="en-US" altLang="ko-KR" sz="1500"/>
              <a:t>					            const birthYear = today.getFullYear() - ageValue;</a:t>
            </a:r>
          </a:p>
          <a:p>
            <a:pPr>
              <a:defRPr/>
            </a:pPr>
            <a:r>
              <a:rPr lang="en-US" altLang="ko-KR" sz="1500"/>
              <a:t>					            let birthMonth = today.getMonth() + 1;</a:t>
            </a:r>
          </a:p>
          <a:p>
            <a:pPr>
              <a:defRPr/>
            </a:pPr>
            <a:r>
              <a:rPr lang="en-US" altLang="ko-KR" sz="1500"/>
              <a:t>					            let birthDay = today.getDate();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// 날짜 형식 맞추기 (YYYY-MM-DD)</a:t>
            </a:r>
          </a:p>
          <a:p>
            <a:pPr>
              <a:defRPr/>
            </a:pPr>
            <a:r>
              <a:rPr lang="en-US" altLang="ko-KR" sz="1500"/>
              <a:t>					            if (birthMonth &lt; 10) birthMonth = "0" + birthMonth;</a:t>
            </a:r>
          </a:p>
          <a:p>
            <a:pPr>
              <a:defRPr/>
            </a:pPr>
            <a:r>
              <a:rPr lang="en-US" altLang="ko-KR" sz="1500"/>
              <a:t>					            if (birthDay &lt; 10) birthDay = "0" + birthDay;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birthdateInput.value </a:t>
            </a:r>
          </a:p>
          <a:p>
            <a:pPr>
              <a:defRPr/>
            </a:pPr>
            <a:r>
              <a:rPr lang="en-US" altLang="ko-KR" sz="1500"/>
              <a:t>							= `${birthYear}-${birthMonth}-${birthDay}`;</a:t>
            </a:r>
          </a:p>
          <a:p>
            <a:pPr>
              <a:defRPr/>
            </a:pPr>
            <a:r>
              <a:rPr lang="en-US" altLang="ko-KR" sz="1500"/>
              <a:t>					        } else if (this.value !== "") {</a:t>
            </a:r>
          </a:p>
          <a:p>
            <a:pPr>
              <a:defRPr/>
            </a:pPr>
            <a:r>
              <a:rPr lang="en-US" altLang="ko-KR" sz="1500"/>
              <a:t>					            alert("올바른 나이를 입력해주세요. (0~200)");</a:t>
            </a:r>
          </a:p>
          <a:p>
            <a:pPr>
              <a:defRPr/>
            </a:pPr>
            <a:r>
              <a:rPr lang="en-US" altLang="ko-KR" sz="1500"/>
              <a:t>					            this.value = '';</a:t>
            </a:r>
          </a:p>
          <a:p>
            <a:pPr>
              <a:defRPr/>
            </a:pPr>
            <a:r>
              <a:rPr lang="en-US" altLang="ko-KR" sz="1500"/>
              <a:t>					        }</a:t>
            </a:r>
          </a:p>
        </p:txBody>
      </p:sp>
    </p:spTree>
    <p:extLst>
      <p:ext uri="{BB962C8B-B14F-4D97-AF65-F5344CB8AC3E}">
        <p14:creationId xmlns:p14="http://schemas.microsoft.com/office/powerpoint/2010/main" val="3709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6972300"/>
            <a:ext cx="9299791" cy="231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0600" y="8267700"/>
            <a:ext cx="42672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방금 체크하고 회원가입을 한 계정이다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계정에 </a:t>
            </a:r>
            <a:r>
              <a:rPr lang="en-US" altLang="ko-KR"/>
              <a:t>role - admin</a:t>
            </a:r>
            <a:r>
              <a:rPr lang="ko-KR" altLang="en-US"/>
              <a:t>권한 지정이 되어 </a:t>
            </a:r>
            <a:r>
              <a:rPr lang="en-US" altLang="ko-KR"/>
              <a:t>DB</a:t>
            </a:r>
            <a:r>
              <a:rPr lang="ko-KR" altLang="en-US"/>
              <a:t>에 새로운 회원이 가입되었다</a:t>
            </a:r>
            <a:r>
              <a:rPr lang="en-US" altLang="ko-KR"/>
              <a:t>....!</a:t>
            </a:r>
          </a:p>
        </p:txBody>
      </p:sp>
      <p:sp>
        <p:nvSpPr>
          <p:cNvPr id="6" name="타원 5"/>
          <p:cNvSpPr/>
          <p:nvPr/>
        </p:nvSpPr>
        <p:spPr>
          <a:xfrm>
            <a:off x="10287000" y="8724900"/>
            <a:ext cx="8382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구부러진 연결선 6"/>
          <p:cNvCxnSpPr>
            <a:stCxn id="6" idx="5"/>
          </p:cNvCxnSpPr>
          <p:nvPr/>
        </p:nvCxnSpPr>
        <p:spPr>
          <a:xfrm rot="5400000" flipH="1" flipV="1">
            <a:off x="11331482" y="8395866"/>
            <a:ext cx="455283" cy="1113352"/>
          </a:xfrm>
          <a:prstGeom prst="curvedConnector4">
            <a:avLst>
              <a:gd name="adj1" fmla="val -13489"/>
              <a:gd name="adj2" fmla="val 551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6248400" y="8801100"/>
            <a:ext cx="1828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221" y="266700"/>
            <a:ext cx="6414489" cy="2514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70460"/>
          <a:stretch>
            <a:fillRect/>
          </a:stretch>
        </p:blipFill>
        <p:spPr>
          <a:xfrm>
            <a:off x="1295400" y="1470566"/>
            <a:ext cx="6256313" cy="2529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2284" y="2171700"/>
            <a:ext cx="12778517" cy="368326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630400" y="22479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47800" y="14097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0800" y="832249"/>
            <a:ext cx="12192865" cy="4311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2065" y="3390900"/>
            <a:ext cx="4671109" cy="6188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0457" y="4610101"/>
            <a:ext cx="7931008" cy="2511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1465" y="7728586"/>
            <a:ext cx="7315200" cy="145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 </a:t>
            </a:r>
            <a:r>
              <a:rPr lang="ko-KR" altLang="en-US"/>
              <a:t>으로 회원가입시  내정보 리스트가 바뀐다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가게 소개시 사용할 사진들을 올릴 수 있도록 가게추천 리스트로 변경되며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예약 손님 관리</a:t>
            </a:r>
            <a:r>
              <a:rPr lang="en-US" altLang="ko-KR"/>
              <a:t>,</a:t>
            </a:r>
            <a:r>
              <a:rPr lang="ko-KR" altLang="en-US"/>
              <a:t> 가게정보 관리</a:t>
            </a:r>
            <a:r>
              <a:rPr lang="en-US" altLang="ko-KR"/>
              <a:t>,</a:t>
            </a:r>
            <a:r>
              <a:rPr lang="ko-KR" altLang="en-US"/>
              <a:t> 리뷰관리 등을 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1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/>
              <a:t>예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800100"/>
            <a:ext cx="12475107" cy="5524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3564317"/>
            <a:ext cx="5294605" cy="56939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7520" y="2476501"/>
            <a:ext cx="4294081" cy="4876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825613"/>
            <a:ext cx="4267200" cy="228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로그인</a:t>
            </a:r>
            <a:r>
              <a:rPr lang="ko-KR" altLang="en-US"/>
              <a:t>을 해보겠다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로그인시 </a:t>
            </a:r>
            <a:r>
              <a:rPr lang="ko-KR" altLang="en-US" b="1"/>
              <a:t>간편로그인</a:t>
            </a:r>
            <a:r>
              <a:rPr lang="ko-KR" altLang="en-US"/>
              <a:t> 기능을 구현해하려는 시도가 있었으나 작업중이다 </a:t>
            </a:r>
            <a:r>
              <a:rPr lang="en-US" altLang="ko-KR"/>
              <a:t>:)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/>
              <a:t>User</a:t>
            </a:r>
            <a:r>
              <a:rPr lang="ko-KR" altLang="en-US" b="1"/>
              <a:t>와 </a:t>
            </a:r>
            <a:r>
              <a:rPr lang="en-US" altLang="ko-KR" b="1"/>
              <a:t>Admin</a:t>
            </a:r>
            <a:r>
              <a:rPr lang="ko-KR" altLang="en-US"/>
              <a:t>계정으로 각각 접속이 가능하다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714" y="984569"/>
            <a:ext cx="11691885" cy="5454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1999" y="6758939"/>
            <a:ext cx="9601201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계정으로 로그인 했을시 </a:t>
            </a:r>
          </a:p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은  예약 손님 리스트 폼에서  직접 예약 손님 리스트를 관리할 수 있다</a:t>
            </a:r>
            <a:r>
              <a:rPr lang="en-US" altLang="ko-KR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08804" y="5600700"/>
            <a:ext cx="7340996" cy="2548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598" y="8511540"/>
            <a:ext cx="10515602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추후 내정보가 아닌 가게정보관리 메뉴로 변경하였다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맛집가게 등록은  </a:t>
            </a:r>
            <a:r>
              <a:rPr lang="en-US" altLang="ko-KR"/>
              <a:t>Admin</a:t>
            </a:r>
            <a:r>
              <a:rPr lang="ko-KR" altLang="en-US"/>
              <a:t> 만이 가능한 옵션이고</a:t>
            </a:r>
          </a:p>
          <a:p>
            <a:pPr>
              <a:defRPr/>
            </a:pPr>
            <a:r>
              <a:rPr lang="ko-KR" altLang="en-US"/>
              <a:t>현재 예약손님 관리는 </a:t>
            </a:r>
            <a:r>
              <a:rPr lang="en-US" altLang="ko-KR"/>
              <a:t>Manager </a:t>
            </a:r>
            <a:r>
              <a:rPr lang="ko-KR" altLang="en-US"/>
              <a:t>권한이나</a:t>
            </a:r>
            <a:r>
              <a:rPr lang="en-US" altLang="ko-KR"/>
              <a:t>,</a:t>
            </a:r>
            <a:r>
              <a:rPr lang="ko-KR" altLang="en-US"/>
              <a:t> 이번엔 </a:t>
            </a:r>
            <a:r>
              <a:rPr lang="en-US" altLang="ko-KR"/>
              <a:t>Admin</a:t>
            </a:r>
            <a:r>
              <a:rPr lang="ko-KR" altLang="en-US"/>
              <a:t> 버전에서 양측을 모두 관리하게끔 하겠다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1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8373" y="1257300"/>
            <a:ext cx="8361426" cy="28083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4251" y="4443264"/>
            <a:ext cx="11649549" cy="45864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0" y="2552700"/>
            <a:ext cx="76200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USer 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로그인 후 내정보를 누르면 </a:t>
            </a:r>
          </a:p>
          <a:p>
            <a:pPr>
              <a:defRPr/>
            </a:pPr>
            <a:r>
              <a:rPr lang="ko-KR" altLang="en-US"/>
              <a:t> 예약한 맛집들의 리스트를 확인하고</a:t>
            </a:r>
            <a:r>
              <a:rPr lang="en-US" altLang="ko-KR"/>
              <a:t>,</a:t>
            </a:r>
            <a:r>
              <a:rPr lang="ko-KR" altLang="en-US"/>
              <a:t> 최신 예약을 수정할 수 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회원정보 또한 수정가능하며 </a:t>
            </a:r>
          </a:p>
          <a:p>
            <a:pPr>
              <a:defRPr/>
            </a:pPr>
            <a:r>
              <a:rPr lang="ko-KR" altLang="en-US"/>
              <a:t>리뷰관리는 코드 수정중이다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7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0" y="571500"/>
            <a:ext cx="13429313" cy="29211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200" y="2171700"/>
            <a:ext cx="4353449" cy="7589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5908" y="4152900"/>
            <a:ext cx="5524892" cy="3436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8054339"/>
            <a:ext cx="7315200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회원정보 수정시 비밀번호가 같지 않으면 수정이 되지 않음과</a:t>
            </a:r>
          </a:p>
          <a:p>
            <a:pPr>
              <a:defRPr/>
            </a:pPr>
            <a:r>
              <a:rPr lang="ko-KR" altLang="en-US"/>
              <a:t>비밀번호가 일치하지 않다는 창이 뜨게 하였다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9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921" y="1825119"/>
            <a:ext cx="13286555" cy="4148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1999" y="70485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&lt;script&gt;</a:t>
            </a:r>
          </a:p>
          <a:p>
            <a:pPr>
              <a:defRPr/>
            </a:pPr>
            <a:r>
              <a:rPr lang="ko-KR" altLang="en-US"/>
              <a:t>	// 날짜 선택 시 오늘 이전 날짜 선택 제한</a:t>
            </a:r>
          </a:p>
          <a:p>
            <a:pPr>
              <a:defRPr/>
            </a:pPr>
            <a:r>
              <a:rPr lang="ko-KR" altLang="en-US"/>
              <a:t>                 </a:t>
            </a:r>
            <a:r>
              <a:rPr lang="en-US" altLang="en-US"/>
              <a:t>const dateInput = document.getElementById('date');</a:t>
            </a:r>
          </a:p>
          <a:p>
            <a:pPr>
              <a:defRPr/>
            </a:pPr>
            <a:r>
              <a:rPr lang="en-US" altLang="en-US"/>
              <a:t>	const today = new Date().toISOString().split('T')[0];</a:t>
            </a:r>
          </a:p>
          <a:p>
            <a:pPr>
              <a:defRPr/>
            </a:pPr>
            <a:r>
              <a:rPr lang="en-US" altLang="en-US"/>
              <a:t>	dateInput.setAttribute('min', today);</a:t>
            </a:r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	window.addEventListener('load', function() {</a:t>
            </a:r>
          </a:p>
          <a:p>
            <a:pPr>
              <a:defRPr/>
            </a:pPr>
            <a:r>
              <a:rPr lang="en-US" altLang="en-US"/>
              <a:t>		var locationSelect = document.getElementById('location');</a:t>
            </a:r>
          </a:p>
          <a:p>
            <a:pPr>
              <a:defRPr/>
            </a:pPr>
            <a:r>
              <a:rPr lang="en-US" altLang="en-US"/>
              <a:t>		var subLocationSelect = document.getElementById('sub-location-select');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198" y="597408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	&lt;!-- </a:t>
            </a:r>
            <a:r>
              <a:rPr lang="en-US" altLang="en-US" b="1"/>
              <a:t>스토어 리스트</a:t>
            </a:r>
            <a:r>
              <a:rPr lang="en-US" altLang="en-US"/>
              <a:t> --&gt;</a:t>
            </a:r>
          </a:p>
          <a:p>
            <a:pPr>
              <a:defRPr/>
            </a:pPr>
            <a:r>
              <a:rPr lang="en-US" altLang="en-US"/>
              <a:t>	onerror="this.onerror=null; this.src='/resources/images/default.jpg'"&gt;</a:t>
            </a:r>
          </a:p>
          <a:p>
            <a:pPr>
              <a:defRPr/>
            </a:pPr>
            <a:r>
              <a:rPr lang="en-US" altLang="en-US"/>
              <a:t>		&lt;/c:when&gt;</a:t>
            </a:r>
          </a:p>
          <a:p>
            <a:pPr>
              <a:defRPr/>
            </a:pPr>
            <a:r>
              <a:rPr lang="en-US" altLang="en-US"/>
              <a:t>		&lt;c:otherwise&gt;</a:t>
            </a:r>
          </a:p>
          <a:p>
            <a:pPr>
              <a:defRPr/>
            </a:pPr>
            <a:r>
              <a:rPr lang="en-US" altLang="en-US"/>
              <a:t>			&lt;img src="/resources/image/default.jpg" alt="default"&gt;</a:t>
            </a:r>
          </a:p>
          <a:p>
            <a:pPr>
              <a:defRPr/>
            </a:pPr>
            <a:r>
              <a:rPr lang="en-US" altLang="en-US"/>
              <a:t>					</a:t>
            </a:r>
          </a:p>
        </p:txBody>
      </p:sp>
      <p:cxnSp>
        <p:nvCxnSpPr>
          <p:cNvPr id="9" name="구부러진 연결선 8"/>
          <p:cNvCxnSpPr>
            <a:stCxn id="2" idx="1"/>
          </p:cNvCxnSpPr>
          <p:nvPr/>
        </p:nvCxnSpPr>
        <p:spPr>
          <a:xfrm rot="10800000" flipV="1">
            <a:off x="1600169" y="389960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390740"/>
            <a:ext cx="12693845" cy="1933359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rot="16200000" flipH="1">
            <a:off x="7848600" y="4305300"/>
            <a:ext cx="3352800" cy="2133600"/>
          </a:xfrm>
          <a:prstGeom prst="curvedConnector3">
            <a:avLst>
              <a:gd name="adj1" fmla="val 543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6749677"/>
            <a:ext cx="184785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547100"/>
            <a:ext cx="386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974" y="8547100"/>
            <a:ext cx="386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0" y="8547100"/>
            <a:ext cx="386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054600" y="1778000"/>
            <a:ext cx="317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1778000"/>
            <a:ext cx="317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7849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849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Project Team Introduction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Medium"/>
              </a:rPr>
              <a:t>AOR</a:t>
            </a:r>
            <a:endParaRPr lang="en-US" sz="1600" b="0" i="0" u="none" strike="noStrike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47800" y="977900"/>
            <a:ext cx="3073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100" dirty="0">
              <a:solidFill>
                <a:srgbClr val="B0A690"/>
              </a:solidFill>
              <a:latin typeface="210 OmniGothic 030"/>
            </a:endParaRPr>
          </a:p>
          <a:p>
            <a:pPr lvl="0" algn="r">
              <a:lnSpc>
                <a:spcPct val="99600"/>
              </a:lnSpc>
            </a:pPr>
            <a:endParaRPr lang="en-US" sz="1100" b="0" i="0" u="none" strike="noStrike" dirty="0">
              <a:solidFill>
                <a:srgbClr val="B0A690"/>
              </a:solidFill>
              <a:latin typeface="210 OmniGothic 03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97400" y="1892300"/>
            <a:ext cx="9080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600" dirty="0">
                <a:solidFill>
                  <a:schemeClr val="bg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팀 구성</a:t>
            </a:r>
            <a:endParaRPr lang="en-US" sz="3600" dirty="0">
              <a:solidFill>
                <a:schemeClr val="bg2">
                  <a:lumMod val="7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FBF7F1"/>
                </a:solidFill>
                <a:latin typeface="Roboto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5474" y="7734300"/>
            <a:ext cx="927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FDFDFD"/>
                </a:solidFill>
                <a:ea typeface="210 OmniGothic 040"/>
              </a:rPr>
              <a:t>팀장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0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전략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기획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700" b="0" i="0" u="none" strike="noStrike" dirty="0" smtClean="0">
                <a:solidFill>
                  <a:srgbClr val="FDFDFD"/>
                </a:solidFill>
                <a:ea typeface="210 OmniGothic 030"/>
              </a:rPr>
              <a:t>시스템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241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강미림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0550" y="8772338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latin typeface="Pretendard Medium"/>
              </a:rPr>
              <a:t>PM, UI/UX </a:t>
            </a:r>
            <a:r>
              <a:rPr lang="ko-KR" altLang="en-US" sz="1500" dirty="0" smtClean="0">
                <a:solidFill>
                  <a:srgbClr val="FDFDFD"/>
                </a:solidFill>
                <a:latin typeface="Pretendard Medium"/>
              </a:rPr>
              <a:t>디자인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  <a:p>
            <a:pPr marL="34290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 데이터 시각화 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사용자 관점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검증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취약점 테스트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PPT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작업 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93074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99324" y="8168341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en-US" altLang="ko-KR" sz="2000" dirty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600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600" dirty="0" smtClean="0">
                <a:solidFill>
                  <a:srgbClr val="FDFDFD"/>
                </a:solidFill>
                <a:ea typeface="210 OmniGothic 030"/>
              </a:rPr>
              <a:t>데이터 분석 엔지니어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50374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FDFDFD"/>
                </a:solidFill>
                <a:ea typeface="210 OmniGothic 050"/>
              </a:rPr>
              <a:t>황승현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46974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성능 테스트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버그 보고 및 재현</a:t>
            </a:r>
            <a:endParaRPr lang="en-US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분석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처리 자동화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설정 및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유지보수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–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스프링 </a:t>
            </a:r>
            <a:r>
              <a:rPr lang="ko-KR" altLang="en-US" sz="1500" dirty="0" err="1" smtClean="0">
                <a:solidFill>
                  <a:srgbClr val="FDFDFD"/>
                </a:solidFill>
                <a:ea typeface="Pretendard Medium"/>
              </a:rPr>
              <a:t>시큐어리티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57074" y="7734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en-US" altLang="ko-KR" sz="2000" dirty="0" smtClean="0">
              <a:solidFill>
                <a:srgbClr val="FDFDFD"/>
              </a:solidFill>
              <a:ea typeface="210 OmniGothic 040"/>
            </a:endParaRPr>
          </a:p>
          <a:p>
            <a:pPr lvl="0" algn="r">
              <a:lnSpc>
                <a:spcPct val="99600"/>
              </a:lnSpc>
            </a:pP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36600" y="8183282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altLang="en-US" sz="1700" dirty="0" smtClean="0">
                <a:solidFill>
                  <a:srgbClr val="FDFDFD"/>
                </a:solidFill>
                <a:latin typeface="210 OmniGothic 030"/>
              </a:rPr>
              <a:t>성능 테스터</a:t>
            </a:r>
            <a:endParaRPr lang="en-US" altLang="ko-KR" sz="1700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464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박영웅</a:t>
            </a:r>
            <a:endParaRPr lang="en-US" altLang="ko-KR" sz="2600" dirty="0" smtClean="0">
              <a:solidFill>
                <a:srgbClr val="FDFDFD"/>
              </a:solidFill>
              <a:ea typeface="210 OmniGothic 050"/>
            </a:endParaRPr>
          </a:p>
          <a:p>
            <a:pPr lvl="0" algn="l">
              <a:lnSpc>
                <a:spcPct val="99600"/>
              </a:lnSpc>
            </a:pP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6906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테스트 케이스 설계 및 실행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사용자 관점 검증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28" name="Picture 4" descr="남자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700" y="33655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40" y="8547100"/>
            <a:ext cx="3860800" cy="25400"/>
          </a:xfrm>
          <a:prstGeom prst="rect">
            <a:avLst/>
          </a:prstGeom>
        </p:spPr>
      </p:pic>
      <p:sp>
        <p:nvSpPr>
          <p:cNvPr id="33" name="TextBox 22"/>
          <p:cNvSpPr txBox="1"/>
          <p:nvPr/>
        </p:nvSpPr>
        <p:spPr>
          <a:xfrm>
            <a:off x="5454411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469774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smtClean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700" dirty="0" smtClean="0">
                <a:solidFill>
                  <a:srgbClr val="FDFDFD"/>
                </a:solidFill>
                <a:ea typeface="210 OmniGothic 030"/>
              </a:rPr>
              <a:t>,  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소프트웨어 </a:t>
            </a:r>
            <a:r>
              <a:rPr lang="ko-KR" altLang="en-US" sz="1700" dirty="0" err="1" smtClean="0">
                <a:solidFill>
                  <a:srgbClr val="FDFDFD"/>
                </a:solidFill>
                <a:ea typeface="210 OmniGothic 030"/>
              </a:rPr>
              <a:t>아키텍트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en-US" altLang="ko-KR" sz="1700" dirty="0" smtClean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674244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권민우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493904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서버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운영체제 인프라 관리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기술 스택 설정 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및 유지보수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  <a:ea typeface="Pretendard Medium"/>
              </a:rPr>
              <a:t>발표자 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30" name="Picture 6" descr="남자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88" y="3430903"/>
            <a:ext cx="3310895" cy="33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모니터링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2973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소셜 미디어 마케팅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04" y="3356714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3900" y="4556141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6316445"/>
            <a:ext cx="2758918" cy="1693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8799" y="1932622"/>
            <a:ext cx="82296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</a:t>
            </a:r>
            <a:r>
              <a:rPr lang="en-US" altLang="en-US" dirty="0" err="1"/>
              <a:t>지역</a:t>
            </a:r>
            <a:r>
              <a:rPr lang="en-US" altLang="en-US" dirty="0"/>
              <a:t> </a:t>
            </a:r>
            <a:r>
              <a:rPr lang="en-US" altLang="en-US" dirty="0" err="1" smtClean="0"/>
              <a:t>부가선택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sz="1600" dirty="0"/>
              <a:t>document</a:t>
            </a:r>
          </a:p>
          <a:p>
            <a:pPr>
              <a:defRPr/>
            </a:pPr>
            <a:r>
              <a:rPr lang="en-US" altLang="en-US" sz="1600" dirty="0"/>
              <a:t>	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('location')</a:t>
            </a:r>
          </a:p>
          <a:p>
            <a:pPr>
              <a:defRPr/>
            </a:pPr>
            <a:r>
              <a:rPr lang="en-US" altLang="en-US" sz="1600" dirty="0"/>
              <a:t>	.</a:t>
            </a:r>
            <a:r>
              <a:rPr lang="en-US" altLang="en-US" sz="1600" dirty="0" err="1"/>
              <a:t>addEventListener</a:t>
            </a:r>
            <a:r>
              <a:rPr lang="en-US" altLang="en-US" sz="1600" dirty="0"/>
              <a:t>(</a:t>
            </a:r>
          </a:p>
          <a:p>
            <a:pPr>
              <a:defRPr/>
            </a:pPr>
            <a:r>
              <a:rPr lang="en-US" altLang="en-US" sz="1600" dirty="0"/>
              <a:t>		'change',</a:t>
            </a:r>
          </a:p>
          <a:p>
            <a:pPr>
              <a:defRPr/>
            </a:pPr>
            <a:r>
              <a:rPr lang="en-US" altLang="en-US" sz="1600" dirty="0"/>
              <a:t>		function() {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var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subLocationSelect</a:t>
            </a:r>
            <a:r>
              <a:rPr lang="en-US" altLang="en-US" sz="1600" dirty="0"/>
              <a:t> = document</a:t>
            </a:r>
          </a:p>
          <a:p>
            <a:pPr>
              <a:defRPr/>
            </a:pPr>
            <a:r>
              <a:rPr lang="en-US" altLang="en-US" sz="1600" dirty="0"/>
              <a:t>					.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('sub-location-select');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"";</a:t>
            </a:r>
          </a:p>
          <a:p>
            <a:pPr>
              <a:defRPr/>
            </a:pPr>
            <a:r>
              <a:rPr lang="en-US" altLang="en-US" sz="1600" dirty="0"/>
              <a:t>			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seoul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gangnam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강남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hongdae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홍대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itaewon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이태원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gyeonggi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suwon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수원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bundang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분당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ilsan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일산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chungcheong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충청도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gangwon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강원도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jeolla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전라도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gyeongsang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경상도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jeju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제주도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</a:t>
            </a:r>
          </a:p>
          <a:p>
            <a:pPr>
              <a:defRPr/>
            </a:pPr>
            <a:r>
              <a:rPr lang="en-US" altLang="en-US" sz="1600" dirty="0"/>
              <a:t>		});</a:t>
            </a:r>
          </a:p>
        </p:txBody>
      </p:sp>
      <p:sp>
        <p:nvSpPr>
          <p:cNvPr id="8" name="TextBox 21"/>
          <p:cNvSpPr txBox="1"/>
          <p:nvPr/>
        </p:nvSpPr>
        <p:spPr>
          <a:xfrm flipH="1">
            <a:off x="2839233" y="19050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5182" y="2795837"/>
            <a:ext cx="3266954" cy="15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&lt;option value="more"&gt;</a:t>
            </a:r>
            <a:r>
              <a:rPr lang="en-US" altLang="en-US" dirty="0" err="1"/>
              <a:t>기타</a:t>
            </a:r>
            <a:r>
              <a:rPr lang="en-US" altLang="en-US" dirty="0"/>
              <a:t>&lt;/option&gt;</a:t>
            </a:r>
          </a:p>
          <a:p>
            <a:pPr>
              <a:defRPr/>
            </a:pPr>
            <a:r>
              <a:rPr lang="en-US" altLang="en-US" dirty="0"/>
              <a:t>	</a:t>
            </a:r>
            <a:r>
              <a:rPr lang="en-US" altLang="ko-KR" dirty="0"/>
              <a:t>&lt;</a:t>
            </a:r>
            <a:r>
              <a:rPr lang="en-US" altLang="en-US" dirty="0"/>
              <a:t>/select&gt; &lt;input type="text" id="custom-kids" name="custom-kids"</a:t>
            </a:r>
            <a:r>
              <a:rPr lang="ko-KR" altLang="en-US" dirty="0"/>
              <a:t> </a:t>
            </a:r>
            <a:r>
              <a:rPr lang="en-US" altLang="en-US" dirty="0"/>
              <a:t>placeholder="</a:t>
            </a:r>
            <a:r>
              <a:rPr lang="en-US" altLang="en-US" b="1" dirty="0" err="1"/>
              <a:t>추가</a:t>
            </a:r>
            <a:r>
              <a:rPr lang="en-US" altLang="en-US" b="1" dirty="0"/>
              <a:t> </a:t>
            </a:r>
            <a:r>
              <a:rPr lang="en-US" altLang="en-US" b="1" dirty="0" err="1"/>
              <a:t>인원</a:t>
            </a:r>
            <a:r>
              <a:rPr lang="en-US" altLang="en-US" b="1" dirty="0"/>
              <a:t> </a:t>
            </a:r>
            <a:r>
              <a:rPr lang="en-US" altLang="en-US" b="1" dirty="0" err="1"/>
              <a:t>입력</a:t>
            </a:r>
            <a:r>
              <a:rPr lang="en-US" altLang="en-US" dirty="0"/>
              <a:t>" style="display: none;"&gt;</a:t>
            </a:r>
          </a:p>
        </p:txBody>
      </p:sp>
      <p:sp>
        <p:nvSpPr>
          <p:cNvPr id="9" name="TextBox 21"/>
          <p:cNvSpPr txBox="1"/>
          <p:nvPr/>
        </p:nvSpPr>
        <p:spPr>
          <a:xfrm flipH="1">
            <a:off x="2819400" y="3510954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// 'custom-kids' 입력 필드에 숫자만 입력할 수 있도록 하고, 입력 시 "명"을 자동으로 붙임</a:t>
            </a:r>
          </a:p>
          <a:p>
            <a:pPr>
              <a:defRPr/>
            </a:pPr>
            <a:r>
              <a:rPr lang="en-US" altLang="en-US"/>
              <a:t>document.getElementById('custom-kids').addEventListener('input',</a:t>
            </a:r>
          </a:p>
          <a:p>
            <a:pPr>
              <a:defRPr/>
            </a:pPr>
            <a:r>
              <a:rPr lang="en-US" altLang="en-US"/>
              <a:t>		function(e) {</a:t>
            </a:r>
          </a:p>
          <a:p>
            <a:pPr>
              <a:defRPr/>
            </a:pPr>
            <a:r>
              <a:rPr lang="en-US" altLang="en-US"/>
              <a:t>			// 입력 값에서 "명"이 이미 붙어 있는지를 확인하고 제거</a:t>
            </a:r>
          </a:p>
          <a:p>
            <a:pPr>
              <a:defRPr/>
            </a:pPr>
            <a:r>
              <a:rPr lang="en-US" altLang="en-US"/>
              <a:t>			let value = e.target.value;</a:t>
            </a:r>
          </a:p>
          <a:p>
            <a:pPr>
              <a:defRPr/>
            </a:pPr>
            <a:r>
              <a:rPr lang="en-US" altLang="en-US"/>
              <a:t>			if (value.endsWith('명')) {</a:t>
            </a:r>
          </a:p>
          <a:p>
            <a:pPr>
              <a:defRPr/>
            </a:pPr>
            <a:r>
              <a:rPr lang="en-US" altLang="en-US"/>
              <a:t>				value = value.slice(0, -1);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	// 입력 값 중 숫자가 아닌 모든 문자를 제거</a:t>
            </a:r>
          </a:p>
          <a:p>
            <a:pPr>
              <a:defRPr/>
            </a:pPr>
            <a:r>
              <a:rPr lang="en-US" altLang="en-US"/>
              <a:t>			value = value.replace(/\D/g, '');</a:t>
            </a:r>
          </a:p>
          <a:p>
            <a:pPr>
              <a:defRPr/>
            </a:pPr>
            <a:r>
              <a:rPr lang="en-US" altLang="en-US"/>
              <a:t>			// 숫자가 있을 경우에만 "명"을 붙여 입력 필드에 설정</a:t>
            </a:r>
          </a:p>
          <a:p>
            <a:pPr>
              <a:defRPr/>
            </a:pPr>
            <a:r>
              <a:rPr lang="en-US" altLang="en-US"/>
              <a:t>			if (value) {</a:t>
            </a:r>
          </a:p>
          <a:p>
            <a:pPr>
              <a:defRPr/>
            </a:pPr>
            <a:r>
              <a:rPr lang="en-US" altLang="en-US"/>
              <a:t>				e.target.value = value + '명';</a:t>
            </a:r>
          </a:p>
          <a:p>
            <a:pPr>
              <a:defRPr/>
            </a:pPr>
            <a:r>
              <a:rPr lang="en-US" altLang="en-US"/>
              <a:t>			} else {</a:t>
            </a:r>
          </a:p>
          <a:p>
            <a:pPr>
              <a:defRPr/>
            </a:pPr>
            <a:r>
              <a:rPr lang="en-US" altLang="en-US"/>
              <a:t>				e.target.value = '';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});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569" y="2753627"/>
            <a:ext cx="6588709" cy="9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1"/>
          <p:cNvSpPr txBox="1"/>
          <p:nvPr/>
        </p:nvSpPr>
        <p:spPr>
          <a:xfrm flipH="1">
            <a:off x="-12700" y="49911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5143500"/>
            <a:ext cx="731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 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가능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ko-KR" altLang="en-US" dirty="0" smtClean="0"/>
              <a:t>팝업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추가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const</a:t>
            </a:r>
            <a:r>
              <a:rPr lang="en-US" altLang="en-US" dirty="0"/>
              <a:t> title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("div");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title.textContent</a:t>
            </a:r>
            <a:r>
              <a:rPr lang="en-US" altLang="en-US" dirty="0"/>
              <a:t> = " 🕑 "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(title);</a:t>
            </a:r>
          </a:p>
          <a:p>
            <a:pPr>
              <a:defRPr/>
            </a:pPr>
            <a:r>
              <a:rPr lang="en-US" altLang="en-US" dirty="0"/>
              <a:t>	</a:t>
            </a:r>
          </a:p>
          <a:p>
            <a:pPr>
              <a:defRPr/>
            </a:pPr>
            <a:r>
              <a:rPr lang="en-US" altLang="en-US" dirty="0"/>
              <a:t>	            //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en-US" altLang="en-US" dirty="0" err="1"/>
              <a:t>버튼</a:t>
            </a:r>
            <a:r>
              <a:rPr lang="en-US" altLang="en-US" dirty="0"/>
              <a:t> </a:t>
            </a:r>
            <a:r>
              <a:rPr lang="en-US" altLang="en-US" dirty="0" err="1"/>
              <a:t>생성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times.forEach</a:t>
            </a:r>
            <a:r>
              <a:rPr lang="en-US" altLang="en-US" dirty="0"/>
              <a:t>(time =&gt; {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const</a:t>
            </a:r>
            <a:r>
              <a:rPr lang="en-US" altLang="en-US" dirty="0"/>
              <a:t> button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button.textContent</a:t>
            </a:r>
            <a:r>
              <a:rPr lang="en-US" altLang="en-US" dirty="0"/>
              <a:t> = time;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button.classList.add</a:t>
            </a:r>
            <a:r>
              <a:rPr lang="en-US" altLang="en-US" dirty="0"/>
              <a:t>("time-button");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button.addEventListener</a:t>
            </a:r>
            <a:r>
              <a:rPr lang="en-US" altLang="en-US" dirty="0"/>
              <a:t>("click", function () {</a:t>
            </a:r>
          </a:p>
          <a:p>
            <a:pPr>
              <a:defRPr/>
            </a:pPr>
            <a:r>
              <a:rPr lang="en-US" altLang="en-US" dirty="0"/>
              <a:t>	                    alert(`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: ${time} </a:t>
            </a:r>
            <a:r>
              <a:rPr lang="en-US" altLang="en-US" dirty="0" err="1"/>
              <a:t>선택됨</a:t>
            </a:r>
            <a:r>
              <a:rPr lang="en-US" altLang="en-US" dirty="0"/>
              <a:t>!`);</a:t>
            </a:r>
          </a:p>
          <a:p>
            <a:pPr>
              <a:defRPr/>
            </a:pPr>
            <a:r>
              <a:rPr lang="en-US" altLang="en-US" dirty="0"/>
              <a:t>	                });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(button);</a:t>
            </a:r>
          </a:p>
          <a:p>
            <a:pPr>
              <a:defRPr/>
            </a:pPr>
            <a:r>
              <a:rPr lang="en-US" altLang="en-US" dirty="0"/>
              <a:t>	            });</a:t>
            </a:r>
          </a:p>
        </p:txBody>
      </p:sp>
    </p:spTree>
    <p:extLst>
      <p:ext uri="{BB962C8B-B14F-4D97-AF65-F5344CB8AC3E}">
        <p14:creationId xmlns:p14="http://schemas.microsoft.com/office/powerpoint/2010/main" val="16275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6240" y="2005965"/>
            <a:ext cx="7394746" cy="3415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0186" y="2000249"/>
            <a:ext cx="8991600" cy="28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사진 및 리뷰</a:t>
            </a:r>
            <a:r>
              <a:rPr lang="ko-KR" altLang="en-US"/>
              <a:t>목차에는 </a:t>
            </a:r>
          </a:p>
          <a:p>
            <a:pPr>
              <a:defRPr/>
            </a:pPr>
            <a:r>
              <a:rPr lang="ko-KR" altLang="en-US"/>
              <a:t>여러 유명가게들의 리스트를 볼 수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여러 가게를 보고도 고민이 된다면 </a:t>
            </a:r>
            <a:r>
              <a:rPr lang="en-US" altLang="ko-KR" b="1"/>
              <a:t>Ai</a:t>
            </a:r>
            <a:r>
              <a:rPr lang="ko-KR" altLang="en-US" b="1"/>
              <a:t>추천 </a:t>
            </a:r>
            <a:r>
              <a:rPr lang="ko-KR" altLang="en-US"/>
              <a:t>목록을 누르면 되게끔 설계하였다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실시간 </a:t>
            </a:r>
            <a:r>
              <a:rPr lang="en-US" altLang="ko-KR"/>
              <a:t>Ai</a:t>
            </a:r>
            <a:r>
              <a:rPr lang="ko-KR" altLang="en-US"/>
              <a:t> 추천으로 들어가면</a:t>
            </a:r>
            <a:r>
              <a:rPr lang="en-US" altLang="ko-KR"/>
              <a:t>,</a:t>
            </a:r>
            <a:r>
              <a:rPr lang="ko-KR" altLang="en-US"/>
              <a:t> 랜덤으로 메뉴를 추천해 주어 </a:t>
            </a:r>
          </a:p>
          <a:p>
            <a:pPr>
              <a:defRPr/>
            </a:pPr>
            <a:r>
              <a:rPr lang="ko-KR" altLang="en-US"/>
              <a:t>고민이 어려운 사용자를 생각하는 </a:t>
            </a:r>
            <a:r>
              <a:rPr lang="en-US" altLang="ko-KR"/>
              <a:t>UI </a:t>
            </a:r>
            <a:r>
              <a:rPr lang="ko-KR" altLang="en-US"/>
              <a:t>를 구상해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식당에 대한 데이터 소스를 기입하는중이라 </a:t>
            </a:r>
          </a:p>
          <a:p>
            <a:pPr>
              <a:defRPr/>
            </a:pPr>
            <a:r>
              <a:rPr lang="ko-KR" altLang="en-US"/>
              <a:t>한식</a:t>
            </a:r>
            <a:r>
              <a:rPr lang="en-US" altLang="ko-KR"/>
              <a:t>,</a:t>
            </a:r>
            <a:r>
              <a:rPr lang="ko-KR" altLang="en-US"/>
              <a:t> 양식</a:t>
            </a:r>
            <a:r>
              <a:rPr lang="en-US" altLang="ko-KR"/>
              <a:t>,</a:t>
            </a:r>
            <a:r>
              <a:rPr lang="ko-KR" altLang="en-US"/>
              <a:t> 중식 등 큰 틀에서 추천하는 모습을 보여준다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1200" y="5753099"/>
            <a:ext cx="5279571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11000" y="5918835"/>
            <a:ext cx="4572001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리뷰 스팟이란</a:t>
            </a:r>
          </a:p>
          <a:p>
            <a:pPr>
              <a:defRPr/>
            </a:pPr>
            <a:r>
              <a:rPr lang="ko-KR" altLang="en-US" b="0"/>
              <a:t>최근 예약한 가게리스트에서 </a:t>
            </a:r>
          </a:p>
          <a:p>
            <a:pPr>
              <a:defRPr/>
            </a:pPr>
            <a:r>
              <a:rPr lang="ko-KR" altLang="en-US" b="0"/>
              <a:t>내가 리뷰를 쓰고 싶은 가게를 골라</a:t>
            </a:r>
          </a:p>
          <a:p>
            <a:pPr>
              <a:defRPr/>
            </a:pPr>
            <a:r>
              <a:rPr lang="ko-KR" altLang="en-US" b="0"/>
              <a:t>바로 리뷰를 쓸 수 있는 페이지다</a:t>
            </a:r>
            <a:r>
              <a:rPr lang="en-US" altLang="ko-KR" b="0"/>
              <a:t>.</a:t>
            </a:r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1"/>
              <a:t>사진 업로드</a:t>
            </a:r>
            <a:r>
              <a:rPr lang="ko-KR" altLang="en-US"/>
              <a:t>도 당연</a:t>
            </a:r>
            <a:r>
              <a:rPr lang="ko-KR" altLang="en-US" b="1"/>
              <a:t> 가능</a:t>
            </a:r>
            <a:r>
              <a:rPr lang="ko-KR" altLang="en-US" b="0"/>
              <a:t>하다</a:t>
            </a:r>
            <a:r>
              <a:rPr lang="en-US" altLang="ko-KR" b="0"/>
              <a:t>.</a:t>
            </a:r>
          </a:p>
        </p:txBody>
      </p:sp>
      <p:sp>
        <p:nvSpPr>
          <p:cNvPr id="7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사진 및 리뷰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-  SNS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추천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맛집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,  AI ,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리뷰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9136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9938" y="1104900"/>
            <a:ext cx="5722462" cy="2384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3400" y="1257300"/>
            <a:ext cx="899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   수정 해야 할 부분들이다</a:t>
            </a:r>
            <a:r>
              <a:rPr lang="en-US" altLang="ko-KR" dirty="0"/>
              <a:t>..!</a:t>
            </a:r>
            <a:r>
              <a:rPr lang="ko-KR" altLang="en-US" dirty="0"/>
              <a:t> 왼쪽 형식처럼 사진을 띄우려고 하는데 </a:t>
            </a:r>
          </a:p>
          <a:p>
            <a:pPr>
              <a:defRPr/>
            </a:pPr>
            <a:r>
              <a:rPr lang="ko-KR" altLang="en-US" dirty="0"/>
              <a:t>사진의 형식이 가게에 실제 들어간 데이터를 가져오려고 해서 </a:t>
            </a:r>
          </a:p>
          <a:p>
            <a:pPr>
              <a:defRPr/>
            </a:pPr>
            <a:r>
              <a:rPr lang="ko-KR" altLang="en-US" dirty="0"/>
              <a:t>데이터의 부재로 아직 뜨지않았다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 버튼을 누르면 바로 오픈 </a:t>
            </a:r>
            <a:r>
              <a:rPr lang="en-US" altLang="ko-KR" dirty="0"/>
              <a:t>API</a:t>
            </a:r>
            <a:r>
              <a:rPr lang="ko-KR" altLang="en-US" dirty="0"/>
              <a:t>로 해당 사이트에 접속해 맛집 관련 글을 </a:t>
            </a:r>
            <a:r>
              <a:rPr lang="ko-KR" altLang="en-US" dirty="0" smtClean="0"/>
              <a:t>검색해 보거나 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에도 즉흥적으로 </a:t>
            </a:r>
            <a:r>
              <a:rPr lang="ko-KR" altLang="en-US" dirty="0" smtClean="0"/>
              <a:t>사진 리뷰를 </a:t>
            </a:r>
            <a:r>
              <a:rPr lang="ko-KR" altLang="en-US" dirty="0"/>
              <a:t>남길 수 있도록 유도하였다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09" y="3116246"/>
            <a:ext cx="6717090" cy="4054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4199" y="3397544"/>
            <a:ext cx="6934201" cy="2965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2400" y="6210300"/>
            <a:ext cx="8275992" cy="3200400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오류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수정 해야 했던 부분들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2741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5-02-18 11-10-06-0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495300"/>
            <a:ext cx="17983200" cy="88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23900"/>
            <a:ext cx="7060188" cy="4191000"/>
          </a:xfrm>
          <a:prstGeom prst="rect">
            <a:avLst/>
          </a:prstGeom>
        </p:spPr>
      </p:pic>
      <p:sp>
        <p:nvSpPr>
          <p:cNvPr id="3" name="TextBox 21"/>
          <p:cNvSpPr txBox="1"/>
          <p:nvPr/>
        </p:nvSpPr>
        <p:spPr>
          <a:xfrm flipH="1">
            <a:off x="685800" y="7886700"/>
            <a:ext cx="17602200" cy="1436291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CSS 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문제로    예약 가능한  시간  버튼이  모두  떠  있었던   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UI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에러 사항을 해결 하였다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</a:p>
          <a:p>
            <a:pPr>
              <a:lnSpc>
                <a:spcPts val="5644"/>
              </a:lnSpc>
              <a:defRPr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추가적으로는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“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스토어별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＂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예약 리스트라는 특성에 맞게  오버랩 될 때 가게 명과 예약 시간을 함께 표현하였다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171700"/>
            <a:ext cx="957211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3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47791" y="7045706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68541" y="8191500"/>
            <a:ext cx="2758918" cy="1693453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5324623" y="1035369"/>
            <a:ext cx="12952913" cy="2154436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지역 부가 선택  수정 된 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부분  </a:t>
            </a: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</a:t>
            </a:r>
          </a:p>
          <a:p>
            <a:pPr>
              <a:lnSpc>
                <a:spcPts val="5644"/>
              </a:lnSpc>
              <a:defRPr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	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데이터 상 지역 명을 더 상세하게 다뤄서 테이블을 구성 했어야 하는 부분이다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</a:p>
          <a:p>
            <a:pPr>
              <a:lnSpc>
                <a:spcPts val="5644"/>
              </a:lnSpc>
              <a:defRPr/>
            </a:pP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34" y="2078635"/>
            <a:ext cx="3143689" cy="5534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68541" y="663074"/>
            <a:ext cx="3266954" cy="1587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429" y="2775302"/>
            <a:ext cx="5058481" cy="45059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3178" y="4287833"/>
            <a:ext cx="665890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38827"/>
            <a:ext cx="8796589" cy="43373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610100"/>
            <a:ext cx="8796589" cy="4328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5495" t="9887" r="25109" b="18711"/>
          <a:stretch/>
        </p:blipFill>
        <p:spPr>
          <a:xfrm>
            <a:off x="10896600" y="647700"/>
            <a:ext cx="6458672" cy="4583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5448300"/>
            <a:ext cx="5031502" cy="442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1005"/>
              </p:ext>
            </p:extLst>
          </p:nvPr>
        </p:nvGraphicFramePr>
        <p:xfrm>
          <a:off x="1066800" y="1752600"/>
          <a:ext cx="16078200" cy="7327837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 dirty="0" err="1">
                          <a:solidFill>
                            <a:srgbClr val="FBF7F1"/>
                          </a:solidFill>
                          <a:ea typeface="210 OmniGothic 050"/>
                        </a:rPr>
                        <a:t>사업명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1.17-  1.20 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1.21-  1.23 </a:t>
                      </a:r>
                      <a:endParaRPr lang="en-US" altLang="ko-KR" sz="1600" dirty="0" smtClean="0"/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1.24-  1.31 </a:t>
                      </a:r>
                    </a:p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kern="1200" dirty="0" smtClean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1.28-  2.11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2.11- 2.12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2.13- 2.16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요구사항 분석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시스템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배포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0" y="9271000"/>
            <a:ext cx="9525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9271000"/>
            <a:ext cx="952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538186"/>
            <a:ext cx="2197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00" y="3235333"/>
            <a:ext cx="3378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822700"/>
            <a:ext cx="2197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920" y="4581044"/>
            <a:ext cx="23749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165" y="6593177"/>
            <a:ext cx="24384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970" y="7268092"/>
            <a:ext cx="3048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2700" y="7903060"/>
            <a:ext cx="34290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3229" y="8591518"/>
            <a:ext cx="3429000" cy="317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01- 1. 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타임라인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498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45900" y="9207500"/>
            <a:ext cx="1447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 dirty="0" smtClean="0">
                <a:solidFill>
                  <a:srgbClr val="676767"/>
                </a:solidFill>
                <a:ea typeface="210 OmniGothic 040"/>
              </a:rPr>
              <a:t>계획된</a:t>
            </a:r>
            <a:r>
              <a:rPr lang="en-US" altLang="ko-KR" sz="1400" dirty="0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altLang="en-US" sz="1400" dirty="0" smtClean="0">
                <a:solidFill>
                  <a:srgbClr val="676767"/>
                </a:solidFill>
                <a:latin typeface="210 OmniGothic 040"/>
              </a:rPr>
              <a:t>세부사항</a:t>
            </a:r>
            <a:endParaRPr lang="ko-KR" sz="14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99293" y="9222795"/>
            <a:ext cx="2237014" cy="2485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676767"/>
                </a:solidFill>
                <a:ea typeface="210 OmniGothic 040"/>
              </a:rPr>
              <a:t>최종 산출 결과 보고서 제출  </a:t>
            </a:r>
            <a:endParaRPr lang="ko-KR" sz="12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29000" y="25908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 기획 보고서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638220" y="3283928"/>
            <a:ext cx="3327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요구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626100" y="38862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요구사항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65620" y="4644544"/>
            <a:ext cx="2324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명세서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610600" y="5911849"/>
            <a:ext cx="2057400" cy="2068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데이터 수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13900" y="6626820"/>
            <a:ext cx="24638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서비스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문서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API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427570" y="7316202"/>
            <a:ext cx="3073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 보고서  준비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430000" y="795386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통합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성능  보고서 제출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00529" y="863958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문서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제출  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수행 결과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3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670" y="5937250"/>
            <a:ext cx="3445329" cy="34709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853761" y="5963259"/>
            <a:ext cx="2123209" cy="29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83000"/>
              </a:lnSpc>
              <a:defRPr/>
            </a:pPr>
            <a:r>
              <a:rPr lang="en-US" altLang="ko-KR" sz="1600" b="1" dirty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b="1" dirty="0">
                <a:solidFill>
                  <a:srgbClr val="FDFDFD"/>
                </a:solidFill>
                <a:ea typeface="210 OmniGothic 040"/>
              </a:rPr>
              <a:t> </a:t>
            </a:r>
            <a:r>
              <a:rPr lang="en-US" altLang="ko-KR" sz="1200" b="1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데이터 수집 문서 </a:t>
            </a:r>
            <a:endParaRPr lang="en-US" altLang="ko-KR" sz="1200" dirty="0"/>
          </a:p>
        </p:txBody>
      </p:sp>
      <p:pic>
        <p:nvPicPr>
          <p:cNvPr id="36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100" y="5238751"/>
            <a:ext cx="4152900" cy="31568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976508" y="5283200"/>
            <a:ext cx="4072492" cy="2231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데이터 베이스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사용자 인터페이스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err="1" smtClean="0">
                <a:solidFill>
                  <a:srgbClr val="FDFDFD"/>
                </a:solidFill>
                <a:ea typeface="210 OmniGothic 040"/>
              </a:rPr>
              <a:t>워크플로우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설계 문서  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pic>
        <p:nvPicPr>
          <p:cNvPr id="37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608" y="6626819"/>
            <a:ext cx="1964291" cy="283857"/>
          </a:xfrm>
          <a:prstGeom prst="rect">
            <a:avLst/>
          </a:prstGeom>
        </p:spPr>
      </p:pic>
      <p:sp>
        <p:nvSpPr>
          <p:cNvPr id="38" name="TextBox 24"/>
          <p:cNvSpPr txBox="1"/>
          <p:nvPr/>
        </p:nvSpPr>
        <p:spPr>
          <a:xfrm>
            <a:off x="7958653" y="6655347"/>
            <a:ext cx="1346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인프라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설계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1283" y="535051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500" y="9779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시장조사 데이터 확보 및 벤치마킹 기업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03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97905"/>
            <a:ext cx="2932215" cy="5291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3"/>
          <p:cNvSpPr txBox="1"/>
          <p:nvPr/>
        </p:nvSpPr>
        <p:spPr>
          <a:xfrm>
            <a:off x="-31750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캐치테이블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en-US" altLang="ko-KR" sz="32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endParaRPr lang="en-US" altLang="ko-KR" sz="16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웹에서도 어플리케이션 화면 비율로 구현되어서 불편하지만 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테마 별 메뉴 구성과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시간예약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페이지 및 버튼이 사용자가 편리하게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1" y="2223996"/>
            <a:ext cx="2779896" cy="5437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0" name="TextBox 13"/>
          <p:cNvSpPr txBox="1"/>
          <p:nvPr/>
        </p:nvSpPr>
        <p:spPr>
          <a:xfrm>
            <a:off x="839557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배달의 민족 </a:t>
            </a:r>
            <a:endParaRPr lang="en-US" altLang="ko-KR" sz="32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 기업용 서비스를 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pc 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화면 구성에 맞게 구현 해놓아서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벤치마킹 하기에 편리하다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그러나 구성적인 요소가 예약 페이지 라기 보다는 기업용 선물하기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쿠폰 구매 형식의 메뉴구성으로 관리자 위주로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100" y="2002969"/>
            <a:ext cx="4394200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77" y="1194349"/>
            <a:ext cx="4334962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0" y="5356330"/>
            <a:ext cx="4546600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45" y="3958542"/>
            <a:ext cx="4491348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165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794385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955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시스템 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사용자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관리자</a:t>
            </a:r>
            <a:endParaRPr lang="ko-KR" sz="2100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사용자와 관리자 기반의 흐름도 작성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9726" y="5334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726" y="939800"/>
            <a:ext cx="5156200" cy="438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 설계서 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식당 예약 추천 시스템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116199"/>
              </a:lnSpc>
            </a:pPr>
            <a:r>
              <a:rPr lang="ko-KR" altLang="en-US" sz="1600" dirty="0">
                <a:solidFill>
                  <a:srgbClr val="A92C0C"/>
                </a:solidFill>
                <a:latin typeface="Roboto Medium"/>
              </a:rPr>
              <a:t>기본 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178550"/>
            <a:ext cx="4178300" cy="450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사용자가 손쉽게 식당을 예약하고  테마 별 맛집을 찾아서 커뮤니티를 이용 할 수 있는 웹 개발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1882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알림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시스템</a:t>
            </a:r>
            <a:endParaRPr lang="en-US" altLang="ko-KR" dirty="0"/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사용자가 예약 가능한 날짜와 시간을 확인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.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신청 및 취소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상태 확인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정보 관리 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수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크기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내역 확인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변경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	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날짜와 시간의 예약 상태 조회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04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1765300" y="6781191"/>
            <a:ext cx="4603750" cy="19110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식당 검색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 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관리자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</a:t>
            </a: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4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994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94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02-1.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05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75250" y="2083386"/>
            <a:ext cx="7931150" cy="5498514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, 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관리자 관계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210 OmniGothic 050"/>
              </a:rPr>
              <a:t>유스케이스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다이어그램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74" y="1562100"/>
            <a:ext cx="79629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676900"/>
            <a:ext cx="79629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562100"/>
            <a:ext cx="79629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5676900"/>
            <a:ext cx="79629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785100" y="4191000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32900" y="4191000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85100" y="5676900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232900" y="5676900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15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969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18415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969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89000" y="922746"/>
            <a:ext cx="354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SWOT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06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51800" y="43307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6100" y="43434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6400" y="57912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5791200"/>
            <a:ext cx="96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18034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59309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DACEB4"/>
                </a:solidFill>
                <a:latin typeface="Bebas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18034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Weaknesses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0300" y="5930900"/>
            <a:ext cx="1219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Threats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편리성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사용자가 원하는 시간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음식을 예약할 수 있는 시스템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4000" y="3378201"/>
            <a:ext cx="7213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데이터 기반 추천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고객의 선호도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리뷰 데이터를 분석해 맞춤 추천 제공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000" y="3873500"/>
            <a:ext cx="685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 경험 향상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실시간 예약 확인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알림 기능 등으로 사용자 편의성 증가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283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초기 데이터 부족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초기 단계라면 정확도가 낮을 수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283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제휴 식당 부족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등록된 식당 수가 적으면 사용자 만족도가 떨어짐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283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신뢰 문제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결과가 신뢰를 얻지 못하면 사용자 이탈 가능성이 있음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.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24000" y="7112000"/>
            <a:ext cx="6858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산업 성장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서비스 시장의 성장과 함께 더 많은 사용자 유치 가능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240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소셜 미디어 연계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리뷰 및 추천을 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SNS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와 연계해 홍보 가능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24000" y="8115300"/>
            <a:ext cx="7213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AI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및 </a:t>
            </a:r>
            <a:r>
              <a:rPr lang="ko-KR" altLang="en-US" dirty="0" err="1" smtClean="0">
                <a:solidFill>
                  <a:srgbClr val="353535"/>
                </a:solidFill>
                <a:ea typeface="Pretendard Medium"/>
              </a:rPr>
              <a:t>머신러닝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활용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알고리즘의 고도화 및 개인화 서비스 제공 가능 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283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경쟁심화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유사한 서비스를 제공하는 경쟁자가 많음</a:t>
            </a:r>
            <a:endParaRPr lang="en-US" altLang="ko-KR" dirty="0" smtClean="0">
              <a:solidFill>
                <a:srgbClr val="35353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  <a:buClr>
                <a:srgbClr val="353535"/>
              </a:buClr>
            </a:pP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283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기술 변화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빠른 기술 변화로 기존 프로그램이 도태될 위험이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5283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식당 파트너의 이탈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제휴 식당이 경쟁사로 이탈될 가능성이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89000" y="516346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SWOT Analysis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7432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743200"/>
            <a:ext cx="4699000" cy="5562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36700" y="513715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dirty="0" smtClean="0">
                <a:solidFill>
                  <a:srgbClr val="A92C0C"/>
                </a:solidFill>
                <a:ea typeface="210 OmniGothic 050"/>
              </a:rPr>
              <a:t>사용자 흐름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86600" y="52578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관리자 흐름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96800" y="52578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확장기능</a:t>
            </a:r>
            <a:r>
              <a:rPr lang="en-US" altLang="ko-KR" sz="2100" dirty="0" smtClean="0">
                <a:solidFill>
                  <a:srgbClr val="A92C0C"/>
                </a:solidFill>
                <a:ea typeface="210 OmniGothic 050"/>
              </a:rPr>
              <a:t>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" y="5588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" y="965200"/>
            <a:ext cx="645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사용자와 관리자 기반의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흐름도 작성</a:t>
            </a:r>
            <a:endParaRPr lang="ko-KR" altLang="ko-KR" sz="20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5151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353535"/>
                </a:solidFill>
                <a:ea typeface="Pretendard Regular"/>
              </a:rPr>
              <a:t>원하는 날짜와 시간 입력</a:t>
            </a:r>
            <a:r>
              <a:rPr lang="en-US" altLang="ko-KR" sz="1500" b="0" i="0" u="none" strike="noStrike" dirty="0" smtClean="0">
                <a:solidFill>
                  <a:srgbClr val="353535"/>
                </a:solidFill>
                <a:ea typeface="Pretendard Regular"/>
              </a:rPr>
              <a:t>			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65300" y="69469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가능 여부 확인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3787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요청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-&gt;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완료 또는 실패 응답 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나의 예약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6675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테이블 정보 설정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70993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상태 확인 및 관리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75311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데이터 유지 및 최적화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유지 보수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보안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6675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자동 알림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시간 전에 사용자에게 알림 발송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70993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실시간 업데이트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관리자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 실시간 예약확인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75311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Ai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 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시간대의 혼잡도를 분석해 사용자에게 덜 혼잡한 시간 추천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71792" y="97155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07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29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9" y="3047999"/>
            <a:ext cx="1178071" cy="1178071"/>
          </a:xfrm>
          <a:prstGeom prst="rect">
            <a:avLst/>
          </a:prstGeom>
        </p:spPr>
      </p:pic>
      <p:pic>
        <p:nvPicPr>
          <p:cNvPr id="3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467100"/>
            <a:ext cx="729892" cy="7298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450" y="3542229"/>
            <a:ext cx="749300" cy="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1794</Words>
  <Application>Microsoft Office PowerPoint</Application>
  <PresentationFormat>사용자 지정</PresentationFormat>
  <Paragraphs>478</Paragraphs>
  <Slides>38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61" baseType="lpstr">
      <vt:lpstr>Arial</vt:lpstr>
      <vt:lpstr>210 OmniGothic 040</vt:lpstr>
      <vt:lpstr>Pretendard Medium</vt:lpstr>
      <vt:lpstr>맑은 고딕</vt:lpstr>
      <vt:lpstr>Pretendard Bold</vt:lpstr>
      <vt:lpstr>Open Sans</vt:lpstr>
      <vt:lpstr>Montserrat Bold</vt:lpstr>
      <vt:lpstr>Calibri</vt:lpstr>
      <vt:lpstr>Roboto Medium</vt:lpstr>
      <vt:lpstr>Roboto Light</vt:lpstr>
      <vt:lpstr>Bebas</vt:lpstr>
      <vt:lpstr>Roboto</vt:lpstr>
      <vt:lpstr>Adobe 고딕 Std B</vt:lpstr>
      <vt:lpstr>210 OmniGothic 050</vt:lpstr>
      <vt:lpstr>Pretendard Regular</vt:lpstr>
      <vt:lpstr>Wingdings</vt:lpstr>
      <vt:lpstr>210 OmniGothic 030</vt:lpstr>
      <vt:lpstr>Cambria</vt:lpstr>
      <vt:lpstr>Pretendard SemiBold</vt:lpstr>
      <vt:lpstr>한컴바탕</vt:lpstr>
      <vt:lpstr>Pretendard</vt:lpstr>
      <vt:lpstr>Office Theme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62</cp:revision>
  <dcterms:created xsi:type="dcterms:W3CDTF">2006-08-16T00:00:00Z</dcterms:created>
  <dcterms:modified xsi:type="dcterms:W3CDTF">2025-02-18T03:19:06Z</dcterms:modified>
</cp:coreProperties>
</file>